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72" r:id="rId5"/>
    <p:sldId id="273" r:id="rId6"/>
    <p:sldId id="261" r:id="rId7"/>
    <p:sldId id="274" r:id="rId8"/>
    <p:sldId id="262" r:id="rId9"/>
    <p:sldId id="275" r:id="rId10"/>
    <p:sldId id="279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Final%20Report%20Draft%20ICRAF%20JUMP%20START.doc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693416447944"/>
          <c:y val="0.0648148148148148"/>
          <c:w val="0.697947725284339"/>
          <c:h val="0.833094196558763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F81BD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'[Chart in Final Report Draft ICRAF JUMP START.doc]Sheet1'!$B$123:$B$135</c:f>
              <c:strCache>
                <c:ptCount val="13"/>
                <c:pt idx="0">
                  <c:v>Chickens</c:v>
                </c:pt>
                <c:pt idx="1">
                  <c:v>Sheep</c:v>
                </c:pt>
                <c:pt idx="2">
                  <c:v> Sunflower oil</c:v>
                </c:pt>
                <c:pt idx="3">
                  <c:v> Goats</c:v>
                </c:pt>
                <c:pt idx="4">
                  <c:v>Sorghum grain</c:v>
                </c:pt>
                <c:pt idx="5">
                  <c:v>Cowpeas grain</c:v>
                </c:pt>
                <c:pt idx="6">
                  <c:v>Pearl Millet grain</c:v>
                </c:pt>
                <c:pt idx="7">
                  <c:v>Sesame</c:v>
                </c:pt>
                <c:pt idx="8">
                  <c:v>Groundnuts</c:v>
                </c:pt>
                <c:pt idx="9">
                  <c:v>Sunflower</c:v>
                </c:pt>
                <c:pt idx="10">
                  <c:v>Pigeon peas</c:v>
                </c:pt>
                <c:pt idx="11">
                  <c:v>Maize grain</c:v>
                </c:pt>
                <c:pt idx="12">
                  <c:v>Cattle</c:v>
                </c:pt>
              </c:strCache>
            </c:strRef>
          </c:cat>
          <c:val>
            <c:numRef>
              <c:f>'[Chart in Final Report Draft ICRAF JUMP START.doc]Sheet1'!$C$123:$C$135</c:f>
              <c:numCache>
                <c:formatCode>0.0%</c:formatCode>
                <c:ptCount val="13"/>
                <c:pt idx="0">
                  <c:v>0.041</c:v>
                </c:pt>
                <c:pt idx="1">
                  <c:v>0.005</c:v>
                </c:pt>
                <c:pt idx="2">
                  <c:v>0.004</c:v>
                </c:pt>
                <c:pt idx="3">
                  <c:v>0.032</c:v>
                </c:pt>
                <c:pt idx="4">
                  <c:v>0.014</c:v>
                </c:pt>
                <c:pt idx="5">
                  <c:v>0.003</c:v>
                </c:pt>
                <c:pt idx="6">
                  <c:v>0.023</c:v>
                </c:pt>
                <c:pt idx="7">
                  <c:v>0.008</c:v>
                </c:pt>
                <c:pt idx="8">
                  <c:v>0.015</c:v>
                </c:pt>
                <c:pt idx="9">
                  <c:v>0.284</c:v>
                </c:pt>
                <c:pt idx="10">
                  <c:v>0.133</c:v>
                </c:pt>
                <c:pt idx="11">
                  <c:v>0.404</c:v>
                </c:pt>
                <c:pt idx="12">
                  <c:v>0.036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51907832"/>
        <c:axId val="-2055131320"/>
      </c:barChart>
      <c:catAx>
        <c:axId val="-2051907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-2055131320"/>
        <c:crosses val="autoZero"/>
        <c:auto val="1"/>
        <c:lblAlgn val="ctr"/>
        <c:lblOffset val="100"/>
        <c:noMultiLvlLbl val="0"/>
      </c:catAx>
      <c:valAx>
        <c:axId val="-2055131320"/>
        <c:scaling>
          <c:orientation val="minMax"/>
        </c:scaling>
        <c:delete val="0"/>
        <c:axPos val="b"/>
        <c:numFmt formatCode="0.0%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-205190783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1ADE47-18D3-ED49-92CA-2655EC11DE82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596E52-98A3-C344-B078-6FF59634F209}">
      <dgm:prSet/>
      <dgm:spPr/>
      <dgm:t>
        <a:bodyPr/>
        <a:lstStyle/>
        <a:p>
          <a:pPr rtl="0"/>
          <a:r>
            <a:rPr lang="en-US" dirty="0" smtClean="0"/>
            <a:t>50% of the HH are large families, with 5-8 people.</a:t>
          </a:r>
          <a:endParaRPr lang="en-US" dirty="0"/>
        </a:p>
      </dgm:t>
    </dgm:pt>
    <dgm:pt modelId="{5A2B270D-9BDF-E146-9B6D-A93961B46EDE}" type="parTrans" cxnId="{40BACA19-745C-904B-B2A2-3AA4731CCD41}">
      <dgm:prSet/>
      <dgm:spPr/>
      <dgm:t>
        <a:bodyPr/>
        <a:lstStyle/>
        <a:p>
          <a:endParaRPr lang="en-US"/>
        </a:p>
      </dgm:t>
    </dgm:pt>
    <dgm:pt modelId="{A09459B7-5670-8C4D-B934-1F8D502A98D8}" type="sibTrans" cxnId="{40BACA19-745C-904B-B2A2-3AA4731CCD41}">
      <dgm:prSet/>
      <dgm:spPr/>
      <dgm:t>
        <a:bodyPr/>
        <a:lstStyle/>
        <a:p>
          <a:endParaRPr lang="en-US"/>
        </a:p>
      </dgm:t>
    </dgm:pt>
    <dgm:pt modelId="{0B08FD06-045E-5143-BE43-996DC2CB8FC3}">
      <dgm:prSet/>
      <dgm:spPr/>
      <dgm:t>
        <a:bodyPr/>
        <a:lstStyle/>
        <a:p>
          <a:pPr rtl="0"/>
          <a:r>
            <a:rPr lang="en-US" smtClean="0"/>
            <a:t>Land holding: 36% 1-4 ha) and 20% 8 ha per household</a:t>
          </a:r>
          <a:endParaRPr lang="en-US"/>
        </a:p>
      </dgm:t>
    </dgm:pt>
    <dgm:pt modelId="{890D9FAF-9FA5-494B-8181-6C1EE9914C7B}" type="parTrans" cxnId="{CC1316B0-FEEB-5245-A389-65D0240799A2}">
      <dgm:prSet/>
      <dgm:spPr/>
      <dgm:t>
        <a:bodyPr/>
        <a:lstStyle/>
        <a:p>
          <a:endParaRPr lang="en-US"/>
        </a:p>
      </dgm:t>
    </dgm:pt>
    <dgm:pt modelId="{BEE5B952-1874-7948-B8F2-0FDFBF907798}" type="sibTrans" cxnId="{CC1316B0-FEEB-5245-A389-65D0240799A2}">
      <dgm:prSet/>
      <dgm:spPr/>
      <dgm:t>
        <a:bodyPr/>
        <a:lstStyle/>
        <a:p>
          <a:endParaRPr lang="en-US"/>
        </a:p>
      </dgm:t>
    </dgm:pt>
    <dgm:pt modelId="{5FB0A9DA-597C-D341-95B8-1B3215736A3F}">
      <dgm:prSet/>
      <dgm:spPr/>
      <dgm:t>
        <a:bodyPr/>
        <a:lstStyle/>
        <a:p>
          <a:pPr rtl="0"/>
          <a:r>
            <a:rPr lang="en-US" dirty="0" smtClean="0"/>
            <a:t>Yield gap &gt;50% for most crops </a:t>
          </a:r>
          <a:r>
            <a:rPr lang="en-US" dirty="0" err="1" smtClean="0"/>
            <a:t>eg</a:t>
          </a:r>
          <a:r>
            <a:rPr lang="en-US" dirty="0" smtClean="0"/>
            <a:t> </a:t>
          </a:r>
          <a:r>
            <a:rPr lang="en-US" b="1" dirty="0" smtClean="0"/>
            <a:t>maize</a:t>
          </a:r>
          <a:r>
            <a:rPr lang="en-US" dirty="0" smtClean="0"/>
            <a:t> (1-1.5t/ha</a:t>
          </a:r>
          <a:r>
            <a:rPr lang="en-US" b="1" dirty="0" smtClean="0"/>
            <a:t>) below 4.5t/ha</a:t>
          </a:r>
          <a:r>
            <a:rPr lang="en-US" dirty="0" smtClean="0"/>
            <a:t>; </a:t>
          </a:r>
          <a:r>
            <a:rPr lang="en-US" b="1" dirty="0" smtClean="0"/>
            <a:t>Groundnuts</a:t>
          </a:r>
          <a:r>
            <a:rPr lang="en-US" dirty="0" smtClean="0"/>
            <a:t> </a:t>
          </a:r>
          <a:r>
            <a:rPr lang="en-US" b="1" dirty="0" smtClean="0"/>
            <a:t>530 kg/ha below 1.5-2 tons/ha</a:t>
          </a:r>
          <a:r>
            <a:rPr lang="en-US" dirty="0" smtClean="0"/>
            <a:t>. </a:t>
          </a:r>
          <a:endParaRPr lang="en-US" dirty="0"/>
        </a:p>
      </dgm:t>
    </dgm:pt>
    <dgm:pt modelId="{B59DF5F5-DB60-C44B-B8AE-391500E6AF2A}" type="parTrans" cxnId="{30ECC441-D425-1445-B291-558215356E67}">
      <dgm:prSet/>
      <dgm:spPr/>
      <dgm:t>
        <a:bodyPr/>
        <a:lstStyle/>
        <a:p>
          <a:endParaRPr lang="en-US"/>
        </a:p>
      </dgm:t>
    </dgm:pt>
    <dgm:pt modelId="{9372CCE9-F6AF-B246-AEE3-4439C627DECC}" type="sibTrans" cxnId="{30ECC441-D425-1445-B291-558215356E67}">
      <dgm:prSet/>
      <dgm:spPr/>
      <dgm:t>
        <a:bodyPr/>
        <a:lstStyle/>
        <a:p>
          <a:endParaRPr lang="en-US"/>
        </a:p>
      </dgm:t>
    </dgm:pt>
    <dgm:pt modelId="{67B1F6FF-7203-7D4F-B99C-21FC054B9CA1}">
      <dgm:prSet/>
      <dgm:spPr/>
      <dgm:t>
        <a:bodyPr/>
        <a:lstStyle/>
        <a:p>
          <a:pPr rtl="0"/>
          <a:r>
            <a:rPr lang="en-US" dirty="0" smtClean="0"/>
            <a:t>17% of respondent use fertilizer or manure</a:t>
          </a:r>
          <a:endParaRPr lang="en-US" dirty="0"/>
        </a:p>
      </dgm:t>
    </dgm:pt>
    <dgm:pt modelId="{90C36BBD-D28C-214A-89C6-3F02808FE0E4}" type="parTrans" cxnId="{3C0B034C-893A-C14C-9B50-4A20A2CDDCB2}">
      <dgm:prSet/>
      <dgm:spPr/>
      <dgm:t>
        <a:bodyPr/>
        <a:lstStyle/>
        <a:p>
          <a:endParaRPr lang="en-US"/>
        </a:p>
      </dgm:t>
    </dgm:pt>
    <dgm:pt modelId="{58D33512-05C8-0A47-B20F-D32825A7A1EA}" type="sibTrans" cxnId="{3C0B034C-893A-C14C-9B50-4A20A2CDDCB2}">
      <dgm:prSet/>
      <dgm:spPr/>
      <dgm:t>
        <a:bodyPr/>
        <a:lstStyle/>
        <a:p>
          <a:endParaRPr lang="en-US"/>
        </a:p>
      </dgm:t>
    </dgm:pt>
    <dgm:pt modelId="{0886128A-0B32-D04E-809B-C3573FA16E67}">
      <dgm:prSet/>
      <dgm:spPr/>
      <dgm:t>
        <a:bodyPr/>
        <a:lstStyle/>
        <a:p>
          <a:pPr rtl="0"/>
          <a:r>
            <a:rPr lang="en-US" dirty="0" smtClean="0"/>
            <a:t>Less than 10%  of farmers use improved seed</a:t>
          </a:r>
          <a:endParaRPr lang="en-US" dirty="0"/>
        </a:p>
      </dgm:t>
    </dgm:pt>
    <dgm:pt modelId="{33D55650-7E31-754B-9C74-217B5B804553}" type="parTrans" cxnId="{9E85160E-F590-D845-9B1B-8656846A88EB}">
      <dgm:prSet/>
      <dgm:spPr/>
      <dgm:t>
        <a:bodyPr/>
        <a:lstStyle/>
        <a:p>
          <a:endParaRPr lang="en-US"/>
        </a:p>
      </dgm:t>
    </dgm:pt>
    <dgm:pt modelId="{A76B9AFE-26EB-5A4F-88FA-8E27188E6F54}" type="sibTrans" cxnId="{9E85160E-F590-D845-9B1B-8656846A88EB}">
      <dgm:prSet/>
      <dgm:spPr/>
      <dgm:t>
        <a:bodyPr/>
        <a:lstStyle/>
        <a:p>
          <a:endParaRPr lang="en-US"/>
        </a:p>
      </dgm:t>
    </dgm:pt>
    <dgm:pt modelId="{860E7AA6-1991-D744-AB98-1E19F17708B4}" type="pres">
      <dgm:prSet presAssocID="{681ADE47-18D3-ED49-92CA-2655EC11DE8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1AA397A-0245-1344-9743-63FD5C2DDF70}" type="pres">
      <dgm:prSet presAssocID="{0D596E52-98A3-C344-B078-6FF59634F209}" presName="thickLine" presStyleLbl="alignNode1" presStyleIdx="0" presStyleCnt="5"/>
      <dgm:spPr/>
    </dgm:pt>
    <dgm:pt modelId="{6B246E78-CACA-AE48-8B03-83C70413CB5C}" type="pres">
      <dgm:prSet presAssocID="{0D596E52-98A3-C344-B078-6FF59634F209}" presName="horz1" presStyleCnt="0"/>
      <dgm:spPr/>
    </dgm:pt>
    <dgm:pt modelId="{16290984-1E7E-904A-814B-BF4AAD6AEC1B}" type="pres">
      <dgm:prSet presAssocID="{0D596E52-98A3-C344-B078-6FF59634F209}" presName="tx1" presStyleLbl="revTx" presStyleIdx="0" presStyleCnt="5"/>
      <dgm:spPr/>
      <dgm:t>
        <a:bodyPr/>
        <a:lstStyle/>
        <a:p>
          <a:endParaRPr lang="en-US"/>
        </a:p>
      </dgm:t>
    </dgm:pt>
    <dgm:pt modelId="{069C310D-AEA7-EA4E-A73D-4A91F9CE87E7}" type="pres">
      <dgm:prSet presAssocID="{0D596E52-98A3-C344-B078-6FF59634F209}" presName="vert1" presStyleCnt="0"/>
      <dgm:spPr/>
    </dgm:pt>
    <dgm:pt modelId="{5460A39B-4E6B-2843-AB11-AA9661804A1B}" type="pres">
      <dgm:prSet presAssocID="{0B08FD06-045E-5143-BE43-996DC2CB8FC3}" presName="thickLine" presStyleLbl="alignNode1" presStyleIdx="1" presStyleCnt="5"/>
      <dgm:spPr/>
    </dgm:pt>
    <dgm:pt modelId="{5EF65BFB-068C-3241-B8C5-10E861616595}" type="pres">
      <dgm:prSet presAssocID="{0B08FD06-045E-5143-BE43-996DC2CB8FC3}" presName="horz1" presStyleCnt="0"/>
      <dgm:spPr/>
    </dgm:pt>
    <dgm:pt modelId="{F86EE41F-9741-4F47-B12E-7146598A8A38}" type="pres">
      <dgm:prSet presAssocID="{0B08FD06-045E-5143-BE43-996DC2CB8FC3}" presName="tx1" presStyleLbl="revTx" presStyleIdx="1" presStyleCnt="5"/>
      <dgm:spPr/>
      <dgm:t>
        <a:bodyPr/>
        <a:lstStyle/>
        <a:p>
          <a:endParaRPr lang="en-US"/>
        </a:p>
      </dgm:t>
    </dgm:pt>
    <dgm:pt modelId="{5C841309-22FD-184A-A269-898939C8DF2D}" type="pres">
      <dgm:prSet presAssocID="{0B08FD06-045E-5143-BE43-996DC2CB8FC3}" presName="vert1" presStyleCnt="0"/>
      <dgm:spPr/>
    </dgm:pt>
    <dgm:pt modelId="{3939A9CB-92F5-7446-A693-744A97A5C1B2}" type="pres">
      <dgm:prSet presAssocID="{5FB0A9DA-597C-D341-95B8-1B3215736A3F}" presName="thickLine" presStyleLbl="alignNode1" presStyleIdx="2" presStyleCnt="5"/>
      <dgm:spPr/>
    </dgm:pt>
    <dgm:pt modelId="{F3CC79A8-2B93-E749-A6C5-4E92E1AE16E7}" type="pres">
      <dgm:prSet presAssocID="{5FB0A9DA-597C-D341-95B8-1B3215736A3F}" presName="horz1" presStyleCnt="0"/>
      <dgm:spPr/>
    </dgm:pt>
    <dgm:pt modelId="{0FB84A01-2AF4-C749-8110-E086D62F23FA}" type="pres">
      <dgm:prSet presAssocID="{5FB0A9DA-597C-D341-95B8-1B3215736A3F}" presName="tx1" presStyleLbl="revTx" presStyleIdx="2" presStyleCnt="5"/>
      <dgm:spPr/>
      <dgm:t>
        <a:bodyPr/>
        <a:lstStyle/>
        <a:p>
          <a:endParaRPr lang="en-US"/>
        </a:p>
      </dgm:t>
    </dgm:pt>
    <dgm:pt modelId="{AD719B9F-2EC2-7A4B-9FD5-322920A8FAC6}" type="pres">
      <dgm:prSet presAssocID="{5FB0A9DA-597C-D341-95B8-1B3215736A3F}" presName="vert1" presStyleCnt="0"/>
      <dgm:spPr/>
    </dgm:pt>
    <dgm:pt modelId="{25CD1655-8145-1C46-8420-35386D72FBD0}" type="pres">
      <dgm:prSet presAssocID="{67B1F6FF-7203-7D4F-B99C-21FC054B9CA1}" presName="thickLine" presStyleLbl="alignNode1" presStyleIdx="3" presStyleCnt="5"/>
      <dgm:spPr/>
    </dgm:pt>
    <dgm:pt modelId="{F6CA0530-49A9-A043-BB76-F496508F50C1}" type="pres">
      <dgm:prSet presAssocID="{67B1F6FF-7203-7D4F-B99C-21FC054B9CA1}" presName="horz1" presStyleCnt="0"/>
      <dgm:spPr/>
    </dgm:pt>
    <dgm:pt modelId="{0D0A81E5-9112-1B4D-AD6B-9A6E675268F1}" type="pres">
      <dgm:prSet presAssocID="{67B1F6FF-7203-7D4F-B99C-21FC054B9CA1}" presName="tx1" presStyleLbl="revTx" presStyleIdx="3" presStyleCnt="5"/>
      <dgm:spPr/>
      <dgm:t>
        <a:bodyPr/>
        <a:lstStyle/>
        <a:p>
          <a:endParaRPr lang="en-US"/>
        </a:p>
      </dgm:t>
    </dgm:pt>
    <dgm:pt modelId="{4B0BB8F9-7C70-FC48-9D05-55CC198CE2C7}" type="pres">
      <dgm:prSet presAssocID="{67B1F6FF-7203-7D4F-B99C-21FC054B9CA1}" presName="vert1" presStyleCnt="0"/>
      <dgm:spPr/>
    </dgm:pt>
    <dgm:pt modelId="{92DBBB14-CAA9-F745-8C06-38C36762C4E8}" type="pres">
      <dgm:prSet presAssocID="{0886128A-0B32-D04E-809B-C3573FA16E67}" presName="thickLine" presStyleLbl="alignNode1" presStyleIdx="4" presStyleCnt="5"/>
      <dgm:spPr/>
    </dgm:pt>
    <dgm:pt modelId="{ECF9F05F-29B9-844E-A5B2-F3D8E406222C}" type="pres">
      <dgm:prSet presAssocID="{0886128A-0B32-D04E-809B-C3573FA16E67}" presName="horz1" presStyleCnt="0"/>
      <dgm:spPr/>
    </dgm:pt>
    <dgm:pt modelId="{E4185880-21D9-204E-9092-BE56CFC6C6CA}" type="pres">
      <dgm:prSet presAssocID="{0886128A-0B32-D04E-809B-C3573FA16E67}" presName="tx1" presStyleLbl="revTx" presStyleIdx="4" presStyleCnt="5"/>
      <dgm:spPr/>
      <dgm:t>
        <a:bodyPr/>
        <a:lstStyle/>
        <a:p>
          <a:endParaRPr lang="en-US"/>
        </a:p>
      </dgm:t>
    </dgm:pt>
    <dgm:pt modelId="{93388E5B-4848-FF46-AE96-94CA3192957F}" type="pres">
      <dgm:prSet presAssocID="{0886128A-0B32-D04E-809B-C3573FA16E67}" presName="vert1" presStyleCnt="0"/>
      <dgm:spPr/>
    </dgm:pt>
  </dgm:ptLst>
  <dgm:cxnLst>
    <dgm:cxn modelId="{9E85160E-F590-D845-9B1B-8656846A88EB}" srcId="{681ADE47-18D3-ED49-92CA-2655EC11DE82}" destId="{0886128A-0B32-D04E-809B-C3573FA16E67}" srcOrd="4" destOrd="0" parTransId="{33D55650-7E31-754B-9C74-217B5B804553}" sibTransId="{A76B9AFE-26EB-5A4F-88FA-8E27188E6F54}"/>
    <dgm:cxn modelId="{51D0723A-6FB2-AC40-BEE8-DF4C3AA62F29}" type="presOf" srcId="{0D596E52-98A3-C344-B078-6FF59634F209}" destId="{16290984-1E7E-904A-814B-BF4AAD6AEC1B}" srcOrd="0" destOrd="0" presId="urn:microsoft.com/office/officeart/2008/layout/LinedList"/>
    <dgm:cxn modelId="{468F1E40-9FD9-084C-B31E-250CEB40C80E}" type="presOf" srcId="{0B08FD06-045E-5143-BE43-996DC2CB8FC3}" destId="{F86EE41F-9741-4F47-B12E-7146598A8A38}" srcOrd="0" destOrd="0" presId="urn:microsoft.com/office/officeart/2008/layout/LinedList"/>
    <dgm:cxn modelId="{30ECC441-D425-1445-B291-558215356E67}" srcId="{681ADE47-18D3-ED49-92CA-2655EC11DE82}" destId="{5FB0A9DA-597C-D341-95B8-1B3215736A3F}" srcOrd="2" destOrd="0" parTransId="{B59DF5F5-DB60-C44B-B8AE-391500E6AF2A}" sibTransId="{9372CCE9-F6AF-B246-AEE3-4439C627DECC}"/>
    <dgm:cxn modelId="{7D1DB28F-39FC-7348-90AB-41F3472279C0}" type="presOf" srcId="{0886128A-0B32-D04E-809B-C3573FA16E67}" destId="{E4185880-21D9-204E-9092-BE56CFC6C6CA}" srcOrd="0" destOrd="0" presId="urn:microsoft.com/office/officeart/2008/layout/LinedList"/>
    <dgm:cxn modelId="{3C0B034C-893A-C14C-9B50-4A20A2CDDCB2}" srcId="{681ADE47-18D3-ED49-92CA-2655EC11DE82}" destId="{67B1F6FF-7203-7D4F-B99C-21FC054B9CA1}" srcOrd="3" destOrd="0" parTransId="{90C36BBD-D28C-214A-89C6-3F02808FE0E4}" sibTransId="{58D33512-05C8-0A47-B20F-D32825A7A1EA}"/>
    <dgm:cxn modelId="{40BACA19-745C-904B-B2A2-3AA4731CCD41}" srcId="{681ADE47-18D3-ED49-92CA-2655EC11DE82}" destId="{0D596E52-98A3-C344-B078-6FF59634F209}" srcOrd="0" destOrd="0" parTransId="{5A2B270D-9BDF-E146-9B6D-A93961B46EDE}" sibTransId="{A09459B7-5670-8C4D-B934-1F8D502A98D8}"/>
    <dgm:cxn modelId="{6F070175-D896-8141-9975-4BD78D89B562}" type="presOf" srcId="{67B1F6FF-7203-7D4F-B99C-21FC054B9CA1}" destId="{0D0A81E5-9112-1B4D-AD6B-9A6E675268F1}" srcOrd="0" destOrd="0" presId="urn:microsoft.com/office/officeart/2008/layout/LinedList"/>
    <dgm:cxn modelId="{0F0567D2-82AF-0441-8721-C14E145D9A89}" type="presOf" srcId="{5FB0A9DA-597C-D341-95B8-1B3215736A3F}" destId="{0FB84A01-2AF4-C749-8110-E086D62F23FA}" srcOrd="0" destOrd="0" presId="urn:microsoft.com/office/officeart/2008/layout/LinedList"/>
    <dgm:cxn modelId="{CC1316B0-FEEB-5245-A389-65D0240799A2}" srcId="{681ADE47-18D3-ED49-92CA-2655EC11DE82}" destId="{0B08FD06-045E-5143-BE43-996DC2CB8FC3}" srcOrd="1" destOrd="0" parTransId="{890D9FAF-9FA5-494B-8181-6C1EE9914C7B}" sibTransId="{BEE5B952-1874-7948-B8F2-0FDFBF907798}"/>
    <dgm:cxn modelId="{C87C76DB-C26B-044A-80F7-9EEAEB150125}" type="presOf" srcId="{681ADE47-18D3-ED49-92CA-2655EC11DE82}" destId="{860E7AA6-1991-D744-AB98-1E19F17708B4}" srcOrd="0" destOrd="0" presId="urn:microsoft.com/office/officeart/2008/layout/LinedList"/>
    <dgm:cxn modelId="{C4F91085-B542-D644-B71A-D93258E6D69E}" type="presParOf" srcId="{860E7AA6-1991-D744-AB98-1E19F17708B4}" destId="{31AA397A-0245-1344-9743-63FD5C2DDF70}" srcOrd="0" destOrd="0" presId="urn:microsoft.com/office/officeart/2008/layout/LinedList"/>
    <dgm:cxn modelId="{19BB4D7F-4257-C44B-8EB3-D699DE5A5F6D}" type="presParOf" srcId="{860E7AA6-1991-D744-AB98-1E19F17708B4}" destId="{6B246E78-CACA-AE48-8B03-83C70413CB5C}" srcOrd="1" destOrd="0" presId="urn:microsoft.com/office/officeart/2008/layout/LinedList"/>
    <dgm:cxn modelId="{C87A264B-73CF-CC4E-AB80-AA93F1BBDED2}" type="presParOf" srcId="{6B246E78-CACA-AE48-8B03-83C70413CB5C}" destId="{16290984-1E7E-904A-814B-BF4AAD6AEC1B}" srcOrd="0" destOrd="0" presId="urn:microsoft.com/office/officeart/2008/layout/LinedList"/>
    <dgm:cxn modelId="{F4126E62-1D4A-FC4D-BFA9-B62FF416FA50}" type="presParOf" srcId="{6B246E78-CACA-AE48-8B03-83C70413CB5C}" destId="{069C310D-AEA7-EA4E-A73D-4A91F9CE87E7}" srcOrd="1" destOrd="0" presId="urn:microsoft.com/office/officeart/2008/layout/LinedList"/>
    <dgm:cxn modelId="{CCB9DBC6-2824-C947-AAC7-40AB7A48C8E3}" type="presParOf" srcId="{860E7AA6-1991-D744-AB98-1E19F17708B4}" destId="{5460A39B-4E6B-2843-AB11-AA9661804A1B}" srcOrd="2" destOrd="0" presId="urn:microsoft.com/office/officeart/2008/layout/LinedList"/>
    <dgm:cxn modelId="{6785D1BC-EEBC-E24B-87FF-727BF3168FB7}" type="presParOf" srcId="{860E7AA6-1991-D744-AB98-1E19F17708B4}" destId="{5EF65BFB-068C-3241-B8C5-10E861616595}" srcOrd="3" destOrd="0" presId="urn:microsoft.com/office/officeart/2008/layout/LinedList"/>
    <dgm:cxn modelId="{F38DAEB1-5678-AA47-8CD3-EC1EAF18E077}" type="presParOf" srcId="{5EF65BFB-068C-3241-B8C5-10E861616595}" destId="{F86EE41F-9741-4F47-B12E-7146598A8A38}" srcOrd="0" destOrd="0" presId="urn:microsoft.com/office/officeart/2008/layout/LinedList"/>
    <dgm:cxn modelId="{B06E44A7-F3BA-484F-A866-BFE490FFF63E}" type="presParOf" srcId="{5EF65BFB-068C-3241-B8C5-10E861616595}" destId="{5C841309-22FD-184A-A269-898939C8DF2D}" srcOrd="1" destOrd="0" presId="urn:microsoft.com/office/officeart/2008/layout/LinedList"/>
    <dgm:cxn modelId="{98D4A1EE-F538-5441-8A35-0B588DF32C6A}" type="presParOf" srcId="{860E7AA6-1991-D744-AB98-1E19F17708B4}" destId="{3939A9CB-92F5-7446-A693-744A97A5C1B2}" srcOrd="4" destOrd="0" presId="urn:microsoft.com/office/officeart/2008/layout/LinedList"/>
    <dgm:cxn modelId="{CFBCBD93-85F6-A04F-AA65-53B847A8D534}" type="presParOf" srcId="{860E7AA6-1991-D744-AB98-1E19F17708B4}" destId="{F3CC79A8-2B93-E749-A6C5-4E92E1AE16E7}" srcOrd="5" destOrd="0" presId="urn:microsoft.com/office/officeart/2008/layout/LinedList"/>
    <dgm:cxn modelId="{0DE392E9-FF75-A841-9181-9893E9FE21F3}" type="presParOf" srcId="{F3CC79A8-2B93-E749-A6C5-4E92E1AE16E7}" destId="{0FB84A01-2AF4-C749-8110-E086D62F23FA}" srcOrd="0" destOrd="0" presId="urn:microsoft.com/office/officeart/2008/layout/LinedList"/>
    <dgm:cxn modelId="{5F4B1DF6-6992-ED41-BB00-83348C6D30A7}" type="presParOf" srcId="{F3CC79A8-2B93-E749-A6C5-4E92E1AE16E7}" destId="{AD719B9F-2EC2-7A4B-9FD5-322920A8FAC6}" srcOrd="1" destOrd="0" presId="urn:microsoft.com/office/officeart/2008/layout/LinedList"/>
    <dgm:cxn modelId="{8B993D92-3C82-DF40-AD2C-B6965F901321}" type="presParOf" srcId="{860E7AA6-1991-D744-AB98-1E19F17708B4}" destId="{25CD1655-8145-1C46-8420-35386D72FBD0}" srcOrd="6" destOrd="0" presId="urn:microsoft.com/office/officeart/2008/layout/LinedList"/>
    <dgm:cxn modelId="{E0DCDE97-C970-EE43-86CE-B6454F282E33}" type="presParOf" srcId="{860E7AA6-1991-D744-AB98-1E19F17708B4}" destId="{F6CA0530-49A9-A043-BB76-F496508F50C1}" srcOrd="7" destOrd="0" presId="urn:microsoft.com/office/officeart/2008/layout/LinedList"/>
    <dgm:cxn modelId="{9E6D9F9C-D1EA-EF41-A0C0-4DDAEDBDB009}" type="presParOf" srcId="{F6CA0530-49A9-A043-BB76-F496508F50C1}" destId="{0D0A81E5-9112-1B4D-AD6B-9A6E675268F1}" srcOrd="0" destOrd="0" presId="urn:microsoft.com/office/officeart/2008/layout/LinedList"/>
    <dgm:cxn modelId="{395F2FA2-D633-244E-87E8-3FDE9040DC8B}" type="presParOf" srcId="{F6CA0530-49A9-A043-BB76-F496508F50C1}" destId="{4B0BB8F9-7C70-FC48-9D05-55CC198CE2C7}" srcOrd="1" destOrd="0" presId="urn:microsoft.com/office/officeart/2008/layout/LinedList"/>
    <dgm:cxn modelId="{8D9FBDAE-3752-0141-9617-69779564345A}" type="presParOf" srcId="{860E7AA6-1991-D744-AB98-1E19F17708B4}" destId="{92DBBB14-CAA9-F745-8C06-38C36762C4E8}" srcOrd="8" destOrd="0" presId="urn:microsoft.com/office/officeart/2008/layout/LinedList"/>
    <dgm:cxn modelId="{618D189F-DE07-4A49-A941-FC1DC49BD266}" type="presParOf" srcId="{860E7AA6-1991-D744-AB98-1E19F17708B4}" destId="{ECF9F05F-29B9-844E-A5B2-F3D8E406222C}" srcOrd="9" destOrd="0" presId="urn:microsoft.com/office/officeart/2008/layout/LinedList"/>
    <dgm:cxn modelId="{7C75F760-DBEC-A245-A4B5-EAD1B84DC529}" type="presParOf" srcId="{ECF9F05F-29B9-844E-A5B2-F3D8E406222C}" destId="{E4185880-21D9-204E-9092-BE56CFC6C6CA}" srcOrd="0" destOrd="0" presId="urn:microsoft.com/office/officeart/2008/layout/LinedList"/>
    <dgm:cxn modelId="{B7E26850-4F6C-7F42-8957-EAB586A41397}" type="presParOf" srcId="{ECF9F05F-29B9-844E-A5B2-F3D8E406222C}" destId="{93388E5B-4848-FF46-AE96-94CA3192957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AA397A-0245-1344-9743-63FD5C2DDF70}">
      <dsp:nvSpPr>
        <dsp:cNvPr id="0" name=""/>
        <dsp:cNvSpPr/>
      </dsp:nvSpPr>
      <dsp:spPr>
        <a:xfrm>
          <a:off x="0" y="511"/>
          <a:ext cx="8305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290984-1E7E-904A-814B-BF4AAD6AEC1B}">
      <dsp:nvSpPr>
        <dsp:cNvPr id="0" name=""/>
        <dsp:cNvSpPr/>
      </dsp:nvSpPr>
      <dsp:spPr>
        <a:xfrm>
          <a:off x="0" y="511"/>
          <a:ext cx="8305800" cy="83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50% of the HH are large families, with 5-8 people.</a:t>
          </a:r>
          <a:endParaRPr lang="en-US" sz="2300" kern="1200" dirty="0"/>
        </a:p>
      </dsp:txBody>
      <dsp:txXfrm>
        <a:off x="0" y="511"/>
        <a:ext cx="8305800" cy="837995"/>
      </dsp:txXfrm>
    </dsp:sp>
    <dsp:sp modelId="{5460A39B-4E6B-2843-AB11-AA9661804A1B}">
      <dsp:nvSpPr>
        <dsp:cNvPr id="0" name=""/>
        <dsp:cNvSpPr/>
      </dsp:nvSpPr>
      <dsp:spPr>
        <a:xfrm>
          <a:off x="0" y="838506"/>
          <a:ext cx="8305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6EE41F-9741-4F47-B12E-7146598A8A38}">
      <dsp:nvSpPr>
        <dsp:cNvPr id="0" name=""/>
        <dsp:cNvSpPr/>
      </dsp:nvSpPr>
      <dsp:spPr>
        <a:xfrm>
          <a:off x="0" y="838506"/>
          <a:ext cx="8305800" cy="83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Land holding: 36% 1-4 ha) and 20% 8 ha per household</a:t>
          </a:r>
          <a:endParaRPr lang="en-US" sz="2300" kern="1200"/>
        </a:p>
      </dsp:txBody>
      <dsp:txXfrm>
        <a:off x="0" y="838506"/>
        <a:ext cx="8305800" cy="837995"/>
      </dsp:txXfrm>
    </dsp:sp>
    <dsp:sp modelId="{3939A9CB-92F5-7446-A693-744A97A5C1B2}">
      <dsp:nvSpPr>
        <dsp:cNvPr id="0" name=""/>
        <dsp:cNvSpPr/>
      </dsp:nvSpPr>
      <dsp:spPr>
        <a:xfrm>
          <a:off x="0" y="1676502"/>
          <a:ext cx="8305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B84A01-2AF4-C749-8110-E086D62F23FA}">
      <dsp:nvSpPr>
        <dsp:cNvPr id="0" name=""/>
        <dsp:cNvSpPr/>
      </dsp:nvSpPr>
      <dsp:spPr>
        <a:xfrm>
          <a:off x="0" y="1676502"/>
          <a:ext cx="8305800" cy="83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Yield gap &gt;50% for most crops </a:t>
          </a:r>
          <a:r>
            <a:rPr lang="en-US" sz="2300" kern="1200" dirty="0" err="1" smtClean="0"/>
            <a:t>eg</a:t>
          </a:r>
          <a:r>
            <a:rPr lang="en-US" sz="2300" kern="1200" dirty="0" smtClean="0"/>
            <a:t> </a:t>
          </a:r>
          <a:r>
            <a:rPr lang="en-US" sz="2300" b="1" kern="1200" dirty="0" smtClean="0"/>
            <a:t>maize</a:t>
          </a:r>
          <a:r>
            <a:rPr lang="en-US" sz="2300" kern="1200" dirty="0" smtClean="0"/>
            <a:t> (1-1.5t/ha</a:t>
          </a:r>
          <a:r>
            <a:rPr lang="en-US" sz="2300" b="1" kern="1200" dirty="0" smtClean="0"/>
            <a:t>) below 4.5t/ha</a:t>
          </a:r>
          <a:r>
            <a:rPr lang="en-US" sz="2300" kern="1200" dirty="0" smtClean="0"/>
            <a:t>; </a:t>
          </a:r>
          <a:r>
            <a:rPr lang="en-US" sz="2300" b="1" kern="1200" dirty="0" smtClean="0"/>
            <a:t>Groundnuts</a:t>
          </a:r>
          <a:r>
            <a:rPr lang="en-US" sz="2300" kern="1200" dirty="0" smtClean="0"/>
            <a:t> </a:t>
          </a:r>
          <a:r>
            <a:rPr lang="en-US" sz="2300" b="1" kern="1200" dirty="0" smtClean="0"/>
            <a:t>530 kg/ha below 1.5-2 tons/ha</a:t>
          </a:r>
          <a:r>
            <a:rPr lang="en-US" sz="2300" kern="1200" dirty="0" smtClean="0"/>
            <a:t>. </a:t>
          </a:r>
          <a:endParaRPr lang="en-US" sz="2300" kern="1200" dirty="0"/>
        </a:p>
      </dsp:txBody>
      <dsp:txXfrm>
        <a:off x="0" y="1676502"/>
        <a:ext cx="8305800" cy="837995"/>
      </dsp:txXfrm>
    </dsp:sp>
    <dsp:sp modelId="{25CD1655-8145-1C46-8420-35386D72FBD0}">
      <dsp:nvSpPr>
        <dsp:cNvPr id="0" name=""/>
        <dsp:cNvSpPr/>
      </dsp:nvSpPr>
      <dsp:spPr>
        <a:xfrm>
          <a:off x="0" y="2514497"/>
          <a:ext cx="8305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0A81E5-9112-1B4D-AD6B-9A6E675268F1}">
      <dsp:nvSpPr>
        <dsp:cNvPr id="0" name=""/>
        <dsp:cNvSpPr/>
      </dsp:nvSpPr>
      <dsp:spPr>
        <a:xfrm>
          <a:off x="0" y="2514497"/>
          <a:ext cx="8305800" cy="83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17% of respondent use fertilizer or manure</a:t>
          </a:r>
          <a:endParaRPr lang="en-US" sz="2300" kern="1200" dirty="0"/>
        </a:p>
      </dsp:txBody>
      <dsp:txXfrm>
        <a:off x="0" y="2514497"/>
        <a:ext cx="8305800" cy="837995"/>
      </dsp:txXfrm>
    </dsp:sp>
    <dsp:sp modelId="{92DBBB14-CAA9-F745-8C06-38C36762C4E8}">
      <dsp:nvSpPr>
        <dsp:cNvPr id="0" name=""/>
        <dsp:cNvSpPr/>
      </dsp:nvSpPr>
      <dsp:spPr>
        <a:xfrm>
          <a:off x="0" y="3352493"/>
          <a:ext cx="83058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185880-21D9-204E-9092-BE56CFC6C6CA}">
      <dsp:nvSpPr>
        <dsp:cNvPr id="0" name=""/>
        <dsp:cNvSpPr/>
      </dsp:nvSpPr>
      <dsp:spPr>
        <a:xfrm>
          <a:off x="0" y="3352493"/>
          <a:ext cx="8305800" cy="837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Less than 10%  of farmers use improved seed</a:t>
          </a:r>
          <a:endParaRPr lang="en-US" sz="2300" kern="1200" dirty="0"/>
        </a:p>
      </dsp:txBody>
      <dsp:txXfrm>
        <a:off x="0" y="3352493"/>
        <a:ext cx="8305800" cy="837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9C2CB-D494-D747-AF84-E136A6E5E02B}" type="datetimeFigureOut">
              <a:rPr lang="en-US" smtClean="0"/>
              <a:t>6/30/16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0F34E-E24A-2348-8738-BB83A059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7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01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6096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3200" b="1" i="0">
                <a:latin typeface="Calibri"/>
                <a:cs typeface="Calibri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10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9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40652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53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69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70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50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2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F55A3-0FDD-BB46-82D3-A3AAFC566BA2}" type="datetimeFigureOut">
              <a:rPr lang="en-US" smtClean="0"/>
              <a:t>6/30/16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AC6A75-4014-5D44-9D08-48390A9B6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9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46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44336"/>
            <a:ext cx="8229600" cy="4232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11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01744"/>
            <a:ext cx="7772400" cy="1470025"/>
          </a:xfrm>
        </p:spPr>
        <p:txBody>
          <a:bodyPr/>
          <a:lstStyle/>
          <a:p>
            <a:r>
              <a:rPr lang="en-US" b="1" dirty="0" smtClean="0"/>
              <a:t>Technology packages for genetic intensification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4623"/>
            <a:ext cx="6400800" cy="271762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Bright Jumbo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Dan </a:t>
            </a:r>
            <a:r>
              <a:rPr lang="en-US" dirty="0" err="1" smtClean="0">
                <a:solidFill>
                  <a:schemeClr val="tx1"/>
                </a:solidFill>
              </a:rPr>
              <a:t>Makumbi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NVPR Ganga </a:t>
            </a:r>
            <a:r>
              <a:rPr lang="en-US" dirty="0" err="1" smtClean="0">
                <a:solidFill>
                  <a:schemeClr val="tx1"/>
                </a:solidFill>
              </a:rPr>
              <a:t>Rao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Will </a:t>
            </a:r>
            <a:r>
              <a:rPr lang="en-US" dirty="0" err="1" smtClean="0">
                <a:solidFill>
                  <a:schemeClr val="tx1"/>
                </a:solidFill>
              </a:rPr>
              <a:t>Munthali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Elirehema Swai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Jackson </a:t>
            </a:r>
            <a:r>
              <a:rPr lang="en-US" dirty="0" err="1">
                <a:solidFill>
                  <a:srgbClr val="000000"/>
                </a:solidFill>
              </a:rPr>
              <a:t>Shija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Lucas </a:t>
            </a:r>
            <a:r>
              <a:rPr lang="en-US" dirty="0" err="1">
                <a:solidFill>
                  <a:srgbClr val="000000"/>
                </a:solidFill>
              </a:rPr>
              <a:t>Mirambo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Patrick Okori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60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Status quo and moving forward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588029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Done</a:t>
            </a:r>
            <a:r>
              <a:rPr lang="en-US" sz="2800" dirty="0" smtClean="0"/>
              <a:t>: New varieties and or tested lines available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Ongoing</a:t>
            </a:r>
            <a:r>
              <a:rPr lang="en-US" sz="2800" dirty="0" smtClean="0"/>
              <a:t>: Clarifying adoption pathways via Farmer </a:t>
            </a:r>
            <a:r>
              <a:rPr lang="en-US" sz="2800" dirty="0"/>
              <a:t>R</a:t>
            </a:r>
            <a:r>
              <a:rPr lang="en-US" sz="2800" dirty="0" smtClean="0"/>
              <a:t>esearch </a:t>
            </a:r>
            <a:r>
              <a:rPr lang="en-US" sz="2800" dirty="0"/>
              <a:t>N</a:t>
            </a:r>
            <a:r>
              <a:rPr lang="en-US" sz="2800" dirty="0" smtClean="0"/>
              <a:t>etworks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Gap </a:t>
            </a:r>
            <a:r>
              <a:rPr lang="en-US" sz="2800" b="1" dirty="0"/>
              <a:t>areas</a:t>
            </a:r>
            <a:r>
              <a:rPr lang="en-US" sz="2800" dirty="0"/>
              <a:t>: (RO to outcomes level)</a:t>
            </a:r>
          </a:p>
          <a:p>
            <a:pPr marL="914400" lvl="1" indent="-514350">
              <a:buFont typeface="+mj-lt"/>
              <a:buAutoNum type="romanLcPeriod"/>
            </a:pPr>
            <a:r>
              <a:rPr lang="en-US" sz="2400" dirty="0" smtClean="0"/>
              <a:t>Fit for purpose varieties </a:t>
            </a:r>
          </a:p>
          <a:p>
            <a:pPr lvl="2"/>
            <a:r>
              <a:rPr lang="en-US" sz="2000" dirty="0" smtClean="0"/>
              <a:t>Complex cropping and farming systems.. Some work needed</a:t>
            </a:r>
          </a:p>
          <a:p>
            <a:pPr marL="914400" lvl="2" indent="0">
              <a:buNone/>
            </a:pPr>
            <a:endParaRPr lang="en-US" sz="2000" dirty="0" smtClean="0"/>
          </a:p>
          <a:p>
            <a:pPr marL="914400" lvl="1" indent="-514350">
              <a:buFont typeface="+mj-lt"/>
              <a:buAutoNum type="romanLcPeriod"/>
            </a:pPr>
            <a:r>
              <a:rPr lang="en-US" sz="2400" dirty="0"/>
              <a:t>Scaling-out of new materials </a:t>
            </a:r>
          </a:p>
          <a:p>
            <a:pPr lvl="2"/>
            <a:r>
              <a:rPr lang="en-US" sz="2000" dirty="0"/>
              <a:t>Seed road maps and delivery systems (formal and </a:t>
            </a:r>
            <a:r>
              <a:rPr lang="en-US" sz="2000" dirty="0" smtClean="0"/>
              <a:t>informal)</a:t>
            </a:r>
            <a:endParaRPr lang="en-US" sz="2000" dirty="0"/>
          </a:p>
          <a:p>
            <a:pPr lvl="2"/>
            <a:r>
              <a:rPr lang="en-US" sz="2000" dirty="0" smtClean="0"/>
              <a:t>Leverage other investments</a:t>
            </a:r>
          </a:p>
          <a:p>
            <a:pPr lvl="2"/>
            <a:r>
              <a:rPr lang="en-US" sz="2000" dirty="0" smtClean="0"/>
              <a:t>HOPE, TLIII, McKnight, USAID and </a:t>
            </a:r>
            <a:r>
              <a:rPr lang="en-US" sz="2000" dirty="0" err="1" smtClean="0"/>
              <a:t>Agri</a:t>
            </a:r>
            <a:r>
              <a:rPr lang="en-US" sz="2000" dirty="0" smtClean="0"/>
              <a:t>-related investments and the CRP </a:t>
            </a:r>
            <a:r>
              <a:rPr lang="en-US" sz="2000" dirty="0" err="1" smtClean="0"/>
              <a:t>etc</a:t>
            </a:r>
            <a:endParaRPr lang="en-US" sz="2000" dirty="0" smtClean="0"/>
          </a:p>
          <a:p>
            <a:pPr lvl="2"/>
            <a:endParaRPr lang="en-US" sz="2000" dirty="0" smtClean="0"/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3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95139"/>
            <a:ext cx="8229600" cy="846138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627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Livelihood assets</a:t>
            </a:r>
            <a:r>
              <a:rPr lang="en-US" sz="2800" dirty="0" smtClean="0"/>
              <a:t>: </a:t>
            </a:r>
            <a:r>
              <a:rPr lang="en-US" sz="2800" b="1" dirty="0" smtClean="0"/>
              <a:t>Crops predominate income sources &amp; food security</a:t>
            </a:r>
            <a:endParaRPr lang="en-US" sz="28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6756717"/>
              </p:ext>
            </p:extLst>
          </p:nvPr>
        </p:nvGraphicFramePr>
        <p:xfrm>
          <a:off x="1676400" y="1981200"/>
          <a:ext cx="6553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" y="57912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Legumes</a:t>
            </a:r>
            <a:r>
              <a:rPr lang="en-US" sz="2000" dirty="0" smtClean="0"/>
              <a:t>: Groundnuts, pigeonpea and cowpea and </a:t>
            </a:r>
            <a:r>
              <a:rPr lang="en-US" sz="2000" b="1" dirty="0" smtClean="0"/>
              <a:t>cereals</a:t>
            </a:r>
            <a:r>
              <a:rPr lang="en-US" sz="2000" dirty="0" smtClean="0"/>
              <a:t>: Maize, Sorghum and pearl millet are key food security crops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3134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610600" cy="609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ritical statistics the theme: Cropping/farming systems for KK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23218482"/>
              </p:ext>
            </p:extLst>
          </p:nvPr>
        </p:nvGraphicFramePr>
        <p:xfrm>
          <a:off x="457200" y="2133600"/>
          <a:ext cx="83058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669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990600"/>
            <a:ext cx="7772400" cy="6096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600" dirty="0">
                <a:latin typeface="+mn-lt"/>
              </a:rPr>
              <a:t>R</a:t>
            </a:r>
            <a:r>
              <a:rPr lang="en-US" sz="3600" b="1" dirty="0" smtClean="0">
                <a:latin typeface="+mn-lt"/>
              </a:rPr>
              <a:t>esearch programming</a:t>
            </a:r>
            <a:endParaRPr lang="en-US" sz="36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399" y="1905000"/>
            <a:ext cx="82898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Result area</a:t>
            </a:r>
          </a:p>
          <a:p>
            <a:endParaRPr lang="en-US" b="1" dirty="0"/>
          </a:p>
          <a:p>
            <a:r>
              <a:rPr lang="en-GB" sz="2400" i="1" dirty="0" smtClean="0"/>
              <a:t>Validated SI innovations and options  improve prospects for increased productivity and resilience in K&amp;K</a:t>
            </a:r>
            <a:endParaRPr lang="en-US" sz="2400" i="1" dirty="0" smtClean="0">
              <a:latin typeface="Calibri" charset="0"/>
              <a:cs typeface="Arial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en-GB" i="1" dirty="0"/>
          </a:p>
        </p:txBody>
      </p:sp>
      <p:sp>
        <p:nvSpPr>
          <p:cNvPr id="12" name="Rectangle 11"/>
          <p:cNvSpPr/>
          <p:nvPr/>
        </p:nvSpPr>
        <p:spPr>
          <a:xfrm>
            <a:off x="228600" y="3911937"/>
            <a:ext cx="8077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/>
              <a:t>Research question</a:t>
            </a:r>
          </a:p>
          <a:p>
            <a:pPr lvl="0"/>
            <a:endParaRPr lang="en-US" b="1" i="1" dirty="0" smtClean="0"/>
          </a:p>
          <a:p>
            <a:pPr lvl="0"/>
            <a:r>
              <a:rPr lang="en-US" sz="2400" i="1" dirty="0" smtClean="0"/>
              <a:t>What </a:t>
            </a:r>
            <a:r>
              <a:rPr lang="en-US" sz="2400" i="1" dirty="0"/>
              <a:t>are the </a:t>
            </a:r>
            <a:r>
              <a:rPr lang="en-US" sz="2400" i="1" dirty="0" smtClean="0"/>
              <a:t>best-bet technology </a:t>
            </a:r>
            <a:r>
              <a:rPr lang="en-US" sz="2400" i="1" dirty="0"/>
              <a:t>packages that can </a:t>
            </a:r>
            <a:r>
              <a:rPr lang="en-US" sz="2400" i="1" dirty="0" smtClean="0"/>
              <a:t>sustainably catalyze improvement </a:t>
            </a:r>
            <a:r>
              <a:rPr lang="en-US" sz="2400" i="1" dirty="0"/>
              <a:t>in </a:t>
            </a:r>
            <a:r>
              <a:rPr lang="en-US" sz="2400" i="1" dirty="0" smtClean="0"/>
              <a:t>productivity, resilience </a:t>
            </a:r>
            <a:r>
              <a:rPr lang="en-US" sz="2400" i="1" dirty="0"/>
              <a:t>and value </a:t>
            </a:r>
            <a:r>
              <a:rPr lang="en-US" sz="2400" i="1" dirty="0" smtClean="0"/>
              <a:t>chain functionality for semi arid agro-ecologies of Kongwa and Kiteto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1298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2867"/>
            <a:ext cx="7772400" cy="609600"/>
          </a:xfrm>
        </p:spPr>
        <p:txBody>
          <a:bodyPr/>
          <a:lstStyle/>
          <a:p>
            <a:r>
              <a:rPr lang="en-US" dirty="0" smtClean="0"/>
              <a:t>Targeted ESA results: KK inputs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713784"/>
              </p:ext>
            </p:extLst>
          </p:nvPr>
        </p:nvGraphicFramePr>
        <p:xfrm>
          <a:off x="427225" y="1822467"/>
          <a:ext cx="8130507" cy="4677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0169"/>
                <a:gridCol w="2710169"/>
                <a:gridCol w="2710169"/>
              </a:tblGrid>
              <a:tr h="402326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Research Output 2: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2326">
                <a:tc>
                  <a:txBody>
                    <a:bodyPr/>
                    <a:lstStyle/>
                    <a:p>
                      <a:pPr marL="1295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Project level output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Milestone targets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Intermediate outputs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0693">
                <a:tc>
                  <a:txBody>
                    <a:bodyPr/>
                    <a:lstStyle/>
                    <a:p>
                      <a:pPr marL="1295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Project Output 5: Innovations that increase resilience and productivity of farming systems deployed 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5.1 Inventory of new crops and new varieties grown by farmers per intervention site by Sept. 2016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5.2 % of farmers growing at least one new variety or type of crop in each intervention site by Sept. 2016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5.3 Acreage under new ecologically and economically sound practices per intervention site by Sept. 2016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GB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New highly productive and resilient varieties released. 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GB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Integrated cereal &amp; legume technologies supported by new varieties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59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Placeholder 1"/>
          <p:cNvSpPr>
            <a:spLocks noGrp="1"/>
          </p:cNvSpPr>
          <p:nvPr>
            <p:ph type="body" sz="quarter" idx="12"/>
          </p:nvPr>
        </p:nvSpPr>
        <p:spPr bwMode="auto">
          <a:xfrm>
            <a:off x="838200" y="1219200"/>
            <a:ext cx="77724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 smtClean="0">
                <a:latin typeface="+mn-lt"/>
              </a:rPr>
              <a:t>R&amp;D pathway</a:t>
            </a:r>
            <a:endParaRPr lang="en-US" sz="3600" b="1" dirty="0">
              <a:latin typeface="+mn-lt"/>
            </a:endParaRPr>
          </a:p>
        </p:txBody>
      </p:sp>
      <p:pic>
        <p:nvPicPr>
          <p:cNvPr id="24579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4" t="21134" r="11346"/>
          <a:stretch/>
        </p:blipFill>
        <p:spPr bwMode="auto">
          <a:xfrm>
            <a:off x="685800" y="1981200"/>
            <a:ext cx="7961519" cy="453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1200" y="3267670"/>
            <a:ext cx="2362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dirty="0" err="1" smtClean="0"/>
              <a:t>Yrs</a:t>
            </a:r>
            <a:r>
              <a:rPr lang="en-US" b="1" dirty="0" smtClean="0"/>
              <a:t> 1-2</a:t>
            </a:r>
            <a:endParaRPr lang="en-US" b="1" dirty="0"/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Technology testing</a:t>
            </a:r>
            <a:endParaRPr lang="en-US" dirty="0"/>
          </a:p>
          <a:p>
            <a:pPr eaLnBrk="1" hangingPunct="1"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site characterization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 rot="3384525">
            <a:off x="3073675" y="4765300"/>
            <a:ext cx="101547" cy="1029670"/>
          </a:xfrm>
          <a:prstGeom prst="leftBrace">
            <a:avLst>
              <a:gd name="adj1" fmla="val 8333"/>
              <a:gd name="adj2" fmla="val 5096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086100" y="4231639"/>
            <a:ext cx="38100" cy="1026161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978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62431"/>
            <a:ext cx="7772400" cy="609600"/>
          </a:xfrm>
        </p:spPr>
        <p:txBody>
          <a:bodyPr/>
          <a:lstStyle/>
          <a:p>
            <a:r>
              <a:rPr lang="en-US" dirty="0" smtClean="0"/>
              <a:t>Partnership profile and changes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399593"/>
              </p:ext>
            </p:extLst>
          </p:nvPr>
        </p:nvGraphicFramePr>
        <p:xfrm>
          <a:off x="533400" y="2167111"/>
          <a:ext cx="7772400" cy="3479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 then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 now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ARI</a:t>
                      </a:r>
                      <a:r>
                        <a:rPr lang="en-US" baseline="0" dirty="0" smtClean="0"/>
                        <a:t> Hombolo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Anchor Host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Anchor Host </a:t>
                      </a:r>
                    </a:p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ARI Naliendele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Grain legume Research- Variety release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Variety release</a:t>
                      </a:r>
                    </a:p>
                    <a:p>
                      <a:r>
                        <a:rPr lang="en-US" b="1" dirty="0" smtClean="0"/>
                        <a:t> and leverage scaling. TLIII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ICRISAT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Variety introduction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Support variety release and adoption studies</a:t>
                      </a:r>
                    </a:p>
                    <a:p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Local Governments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Onfarm</a:t>
                      </a:r>
                      <a:r>
                        <a:rPr lang="en-US" baseline="0" dirty="0" smtClean="0"/>
                        <a:t> R&amp;D 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Onfarm</a:t>
                      </a:r>
                      <a:r>
                        <a:rPr lang="en-US" b="1" baseline="0" dirty="0" smtClean="0"/>
                        <a:t> R&amp;D activities</a:t>
                      </a:r>
                      <a:endParaRPr lang="en-US" b="1" dirty="0" smtClean="0"/>
                    </a:p>
                    <a:p>
                      <a:r>
                        <a:rPr lang="en-US" b="1" dirty="0" smtClean="0"/>
                        <a:t> and adoption studies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94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1"/>
          <p:cNvSpPr txBox="1">
            <a:spLocks/>
          </p:cNvSpPr>
          <p:nvPr/>
        </p:nvSpPr>
        <p:spPr>
          <a:xfrm>
            <a:off x="762000" y="990600"/>
            <a:ext cx="7772400" cy="609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3200" b="1" dirty="0" smtClean="0">
                <a:latin typeface="Arial"/>
                <a:cs typeface="Arial"/>
              </a:rPr>
              <a:t>2012-2016 key 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1401526"/>
            <a:ext cx="5164643" cy="5245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90000"/>
              </a:lnSpc>
              <a:buAutoNum type="arabicPeriod"/>
            </a:pPr>
            <a:r>
              <a:rPr lang="en-US" sz="1700" b="1" dirty="0" smtClean="0"/>
              <a:t>Clarified yield gap:</a:t>
            </a:r>
            <a:r>
              <a:rPr lang="en-GB" sz="1700" dirty="0" smtClean="0"/>
              <a:t> </a:t>
            </a:r>
          </a:p>
          <a:p>
            <a:pPr marL="742950" lvl="1" indent="-285750">
              <a:lnSpc>
                <a:spcPct val="90000"/>
              </a:lnSpc>
              <a:buFont typeface="Arial"/>
              <a:buChar char="•"/>
            </a:pPr>
            <a:r>
              <a:rPr lang="en-US" sz="1700" b="1" dirty="0" smtClean="0"/>
              <a:t>Maize</a:t>
            </a:r>
            <a:r>
              <a:rPr lang="en-US" sz="1700" dirty="0" smtClean="0"/>
              <a:t> </a:t>
            </a:r>
            <a:r>
              <a:rPr lang="en-US" sz="1700" dirty="0"/>
              <a:t>and </a:t>
            </a:r>
            <a:r>
              <a:rPr lang="en-US" sz="1700" b="1" dirty="0"/>
              <a:t>sorghum</a:t>
            </a:r>
            <a:r>
              <a:rPr lang="en-US" sz="1700" dirty="0"/>
              <a:t> </a:t>
            </a:r>
            <a:r>
              <a:rPr lang="en-US" sz="1700" dirty="0" smtClean="0"/>
              <a:t>over </a:t>
            </a:r>
            <a:r>
              <a:rPr lang="en-US" sz="1700" b="1" dirty="0"/>
              <a:t>50%</a:t>
            </a:r>
            <a:r>
              <a:rPr lang="en-US" sz="1700" dirty="0"/>
              <a:t>. </a:t>
            </a:r>
            <a:endParaRPr lang="en-US" sz="1700" dirty="0" smtClean="0"/>
          </a:p>
          <a:p>
            <a:pPr marL="742950" lvl="1" indent="-285750">
              <a:lnSpc>
                <a:spcPct val="90000"/>
              </a:lnSpc>
              <a:buFont typeface="Arial"/>
              <a:buChar char="•"/>
            </a:pPr>
            <a:r>
              <a:rPr lang="en-US" sz="1700" b="1" dirty="0" smtClean="0"/>
              <a:t>Legumes </a:t>
            </a:r>
            <a:r>
              <a:rPr lang="en-US" sz="1700" u="sng" dirty="0" smtClean="0"/>
              <a:t>&gt;</a:t>
            </a:r>
            <a:r>
              <a:rPr lang="en-US" sz="1700" b="1" dirty="0"/>
              <a:t>4</a:t>
            </a:r>
            <a:r>
              <a:rPr lang="en-US" sz="1700" b="1" dirty="0" smtClean="0"/>
              <a:t>0</a:t>
            </a:r>
            <a:r>
              <a:rPr lang="en-US" sz="1700" b="1" dirty="0"/>
              <a:t>% </a:t>
            </a:r>
            <a:r>
              <a:rPr lang="en-US" sz="1700" b="1" dirty="0" smtClean="0"/>
              <a:t> </a:t>
            </a:r>
          </a:p>
          <a:p>
            <a:pPr lvl="0">
              <a:lnSpc>
                <a:spcPct val="90000"/>
              </a:lnSpc>
            </a:pPr>
            <a:endParaRPr lang="en-US" sz="17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GB" sz="1700" b="1" dirty="0" smtClean="0"/>
              <a:t>Improving productivity and closing the yield gap.</a:t>
            </a:r>
            <a:r>
              <a:rPr lang="en-GB" sz="1700" dirty="0" smtClean="0"/>
              <a:t> </a:t>
            </a:r>
          </a:p>
          <a:p>
            <a:pPr marL="800100" lvl="1" indent="-342900">
              <a:buFont typeface="Arial"/>
              <a:buChar char="•"/>
            </a:pPr>
            <a:r>
              <a:rPr lang="en-GB" sz="1700" b="1" dirty="0" smtClean="0"/>
              <a:t>Maize</a:t>
            </a:r>
            <a:r>
              <a:rPr lang="en-GB" sz="1700" dirty="0" smtClean="0"/>
              <a:t>: QPM lines with fivefold higher yield potential (i.e. 2.03 tons/ha for T283-34 compared to KILIMAQH06 with 0.41 tons/ha). </a:t>
            </a:r>
          </a:p>
          <a:p>
            <a:pPr marL="800100" lvl="1" indent="-342900">
              <a:buFont typeface="Arial"/>
              <a:buChar char="•"/>
            </a:pPr>
            <a:r>
              <a:rPr lang="en-GB" sz="1700" b="1" dirty="0" smtClean="0"/>
              <a:t>Sorghum and pearl millet lines </a:t>
            </a:r>
            <a:r>
              <a:rPr lang="en-GB" sz="1700" dirty="0" smtClean="0"/>
              <a:t>(&gt;up to 53% higher yield</a:t>
            </a:r>
          </a:p>
          <a:p>
            <a:pPr marL="800100" lvl="1" indent="-342900">
              <a:buFont typeface="Arial"/>
              <a:buChar char="•"/>
            </a:pPr>
            <a:r>
              <a:rPr lang="en-GB" sz="1700" dirty="0" smtClean="0"/>
              <a:t>Groundnut and pigeonpea (with up to 122% </a:t>
            </a:r>
          </a:p>
          <a:p>
            <a:pPr marL="800100" lvl="1" indent="-342900">
              <a:buFont typeface="Arial"/>
              <a:buChar char="•"/>
            </a:pPr>
            <a:r>
              <a:rPr lang="en-GB" sz="1700" dirty="0" smtClean="0"/>
              <a:t>yield advantage </a:t>
            </a:r>
          </a:p>
          <a:p>
            <a:pPr marL="800100" lvl="1" indent="-342900">
              <a:buFont typeface="Arial"/>
              <a:buChar char="•"/>
            </a:pPr>
            <a:r>
              <a:rPr lang="en-GB" sz="1700" dirty="0" smtClean="0"/>
              <a:t>Bambara nut with a 126</a:t>
            </a:r>
            <a:r>
              <a:rPr lang="en-GB" sz="1600" dirty="0" smtClean="0"/>
              <a:t>% yield advantage</a:t>
            </a:r>
          </a:p>
          <a:p>
            <a:pPr marL="800100" lvl="1" indent="-342900">
              <a:buFont typeface="Arial"/>
              <a:buChar char="•"/>
            </a:pPr>
            <a:endParaRPr lang="en-US" sz="16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/>
              <a:t>Relevance and adaptability of technologies. </a:t>
            </a:r>
            <a:r>
              <a:rPr lang="en-GB" dirty="0" smtClean="0"/>
              <a:t>Participatory variety selection deployed</a:t>
            </a:r>
          </a:p>
          <a:p>
            <a:pPr marL="800100" lvl="1" indent="-342900">
              <a:buFont typeface="Arial"/>
              <a:buChar char="•"/>
            </a:pPr>
            <a:r>
              <a:rPr lang="en-GB" b="1" dirty="0" smtClean="0"/>
              <a:t>1,217</a:t>
            </a:r>
            <a:r>
              <a:rPr lang="en-GB" dirty="0" smtClean="0"/>
              <a:t> farmer (40% being female) in 2013 and </a:t>
            </a:r>
            <a:r>
              <a:rPr lang="en-GB" b="1" dirty="0" smtClean="0"/>
              <a:t>1795</a:t>
            </a:r>
            <a:r>
              <a:rPr lang="en-GB" dirty="0" smtClean="0"/>
              <a:t> in 2014-2015 – a similar proportion of women farmers</a:t>
            </a:r>
            <a:endParaRPr lang="en-US" sz="1600" b="1" dirty="0" smtClean="0"/>
          </a:p>
          <a:p>
            <a:pPr marL="800100" lvl="1" indent="-342900">
              <a:lnSpc>
                <a:spcPct val="90000"/>
              </a:lnSpc>
              <a:buFont typeface="+mj-lt"/>
              <a:buAutoNum type="arabicPeriod"/>
            </a:pPr>
            <a:endParaRPr lang="en-US" sz="1600" b="1" dirty="0" smtClean="0"/>
          </a:p>
        </p:txBody>
      </p:sp>
      <p:pic>
        <p:nvPicPr>
          <p:cNvPr id="6" name="Picture 5" descr="20110308_0303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160" y="3202079"/>
            <a:ext cx="2247098" cy="168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:\photo_kongwa digital\Picture fr\P10104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010" y="4888061"/>
            <a:ext cx="2248390" cy="160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Description: E:\DCIM\GERMANY_FIELD DAYS 2014\SAM_05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317" y="1558138"/>
            <a:ext cx="2193941" cy="1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048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1"/>
          <p:cNvSpPr txBox="1">
            <a:spLocks/>
          </p:cNvSpPr>
          <p:nvPr/>
        </p:nvSpPr>
        <p:spPr>
          <a:xfrm>
            <a:off x="762000" y="990600"/>
            <a:ext cx="7772400" cy="609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3200" b="1" dirty="0" smtClean="0">
                <a:latin typeface="Arial"/>
                <a:cs typeface="Arial"/>
              </a:rPr>
              <a:t>2012-2016 key 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488" y="1805574"/>
            <a:ext cx="5164643" cy="4553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1600" b="1" dirty="0" smtClean="0"/>
          </a:p>
          <a:p>
            <a:pPr marL="342900" indent="-342900">
              <a:lnSpc>
                <a:spcPct val="90000"/>
              </a:lnSpc>
              <a:buFont typeface="+mj-lt"/>
              <a:buAutoNum type="arabicPeriod" startAt="4"/>
            </a:pPr>
            <a:r>
              <a:rPr lang="en-GB" sz="1600" b="1" dirty="0" smtClean="0"/>
              <a:t>PVS </a:t>
            </a:r>
            <a:r>
              <a:rPr lang="en-GB" sz="1600" b="1" dirty="0"/>
              <a:t>identified farmer preferred technologies  </a:t>
            </a:r>
          </a:p>
          <a:p>
            <a:pPr marL="800100" lvl="1" indent="-342900">
              <a:buFont typeface="Arial"/>
              <a:buChar char="•"/>
            </a:pPr>
            <a:r>
              <a:rPr lang="en-GB" b="1" dirty="0" smtClean="0"/>
              <a:t>Groundnuts:</a:t>
            </a:r>
            <a:r>
              <a:rPr lang="en-GB" dirty="0" smtClean="0"/>
              <a:t> ICGV -SM 05650 and ICGV-SM 02724, ICGV-SM 03519; </a:t>
            </a:r>
            <a:r>
              <a:rPr lang="en-GB" b="1" dirty="0" smtClean="0"/>
              <a:t>Pigeonpea</a:t>
            </a:r>
            <a:r>
              <a:rPr lang="en-GB" dirty="0" smtClean="0"/>
              <a:t>: ICEAP 00557, ICEAP 00554and ICEAP 00040; </a:t>
            </a:r>
          </a:p>
          <a:p>
            <a:pPr marL="800100" lvl="1" indent="-342900">
              <a:buFont typeface="Arial"/>
              <a:buChar char="•"/>
            </a:pPr>
            <a:endParaRPr lang="en-GB" b="1" dirty="0" smtClean="0"/>
          </a:p>
          <a:p>
            <a:pPr marL="800100" lvl="1" indent="-342900">
              <a:buFont typeface="Arial"/>
              <a:buChar char="•"/>
            </a:pPr>
            <a:r>
              <a:rPr lang="en-GB" b="1" dirty="0" smtClean="0"/>
              <a:t>Maize</a:t>
            </a:r>
            <a:r>
              <a:rPr lang="en-GB" dirty="0" smtClean="0"/>
              <a:t>- CML141/ and CML141/CML395, LISHE_H2; </a:t>
            </a:r>
          </a:p>
          <a:p>
            <a:pPr marL="800100" lvl="1" indent="-342900">
              <a:buFont typeface="Arial"/>
              <a:buChar char="•"/>
            </a:pPr>
            <a:endParaRPr lang="en-GB" b="1" dirty="0" smtClean="0"/>
          </a:p>
          <a:p>
            <a:pPr marL="800100" lvl="1" indent="-342900">
              <a:buFont typeface="Arial"/>
              <a:buChar char="•"/>
            </a:pPr>
            <a:r>
              <a:rPr lang="en-GB" b="1" dirty="0" smtClean="0"/>
              <a:t>Pearl millet</a:t>
            </a:r>
            <a:r>
              <a:rPr lang="en-GB" dirty="0" smtClean="0"/>
              <a:t>- ICMV-91450 and ICMV-221</a:t>
            </a:r>
          </a:p>
          <a:p>
            <a:pPr marL="800100" lvl="1" indent="-342900">
              <a:buFont typeface="Arial"/>
              <a:buChar char="•"/>
            </a:pPr>
            <a:endParaRPr lang="en-GB" b="1" dirty="0" smtClean="0"/>
          </a:p>
          <a:p>
            <a:pPr marL="800100" lvl="1" indent="-342900">
              <a:buFont typeface="Arial"/>
              <a:buChar char="•"/>
            </a:pPr>
            <a:r>
              <a:rPr lang="en-GB" b="1" dirty="0" smtClean="0"/>
              <a:t>Sorghum</a:t>
            </a:r>
            <a:r>
              <a:rPr lang="en-GB" dirty="0" smtClean="0"/>
              <a:t>- </a:t>
            </a:r>
            <a:r>
              <a:rPr lang="en-GB" dirty="0" err="1" smtClean="0"/>
              <a:t>Gadam</a:t>
            </a:r>
            <a:r>
              <a:rPr lang="en-GB" dirty="0" smtClean="0"/>
              <a:t>, ICSMV 111 IN and Kari </a:t>
            </a:r>
            <a:r>
              <a:rPr lang="en-GB" dirty="0" err="1" smtClean="0"/>
              <a:t>Mtama</a:t>
            </a:r>
            <a:r>
              <a:rPr lang="en-GB" dirty="0" smtClean="0"/>
              <a:t>. </a:t>
            </a:r>
          </a:p>
          <a:p>
            <a:pPr lvl="1"/>
            <a:endParaRPr lang="en-GB" dirty="0" smtClean="0"/>
          </a:p>
          <a:p>
            <a:pPr marL="342900" lvl="0" indent="-342900">
              <a:lnSpc>
                <a:spcPct val="90000"/>
              </a:lnSpc>
              <a:buFont typeface="+mj-lt"/>
              <a:buAutoNum type="arabicPeriod" startAt="4"/>
            </a:pPr>
            <a:r>
              <a:rPr lang="en-US" sz="1600" b="1" dirty="0" smtClean="0"/>
              <a:t>New varieties released: </a:t>
            </a:r>
          </a:p>
          <a:p>
            <a:pPr marL="800100" lvl="1" indent="-342900">
              <a:lnSpc>
                <a:spcPct val="90000"/>
              </a:lnSpc>
              <a:buFont typeface="Arial"/>
              <a:buChar char="•"/>
            </a:pPr>
            <a:r>
              <a:rPr lang="en-US" sz="1600" b="1" dirty="0" smtClean="0"/>
              <a:t>Maize and groundnuts</a:t>
            </a:r>
          </a:p>
          <a:p>
            <a:pPr marL="800100" lvl="1" indent="-342900">
              <a:lnSpc>
                <a:spcPct val="90000"/>
              </a:lnSpc>
              <a:buFont typeface="Arial"/>
              <a:buChar char="•"/>
            </a:pPr>
            <a:r>
              <a:rPr lang="en-US" sz="1600" b="1" dirty="0" smtClean="0"/>
              <a:t>Sorghum and pearl millet (proposed)</a:t>
            </a:r>
          </a:p>
        </p:txBody>
      </p:sp>
      <p:pic>
        <p:nvPicPr>
          <p:cNvPr id="9" name="Picture 8" descr="C:\Users\EYSWAI\Documents\WP 3 LAND MANAGEMENT\photo post harvest_harvesting gnut_ppea\DCIM\101MSDCF\DSC057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95" y="4865575"/>
            <a:ext cx="2014705" cy="149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Description: C:\Users\EYSWAI\Desktop\farmer field day 2014\FARMER FIELD DAY GERMANY\GERMANY_FIELD DAYS 2014\SAM_098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5"/>
          <a:stretch/>
        </p:blipFill>
        <p:spPr bwMode="auto">
          <a:xfrm>
            <a:off x="6537356" y="1717424"/>
            <a:ext cx="1997044" cy="155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Description: C:\Users\EYSWAI\Desktop\FARMER FIELD DAY GERMANY\GERMANY_FIELD DAYS 2014\SAM_11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56" y="3273992"/>
            <a:ext cx="1997044" cy="159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602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664</Words>
  <Application>Microsoft Macintosh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Technology packages for genetic intensification</vt:lpstr>
      <vt:lpstr>Livelihood assets: Crops predominate income sources &amp; food security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Status quo and moving forward</vt:lpstr>
      <vt:lpstr>Thank you</vt:lpstr>
    </vt:vector>
  </TitlesOfParts>
  <Company>SLU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packages for genetic intensification</dc:title>
  <dc:creator>Patrick Okori</dc:creator>
  <cp:lastModifiedBy>Patrick Okori</cp:lastModifiedBy>
  <cp:revision>15</cp:revision>
  <dcterms:created xsi:type="dcterms:W3CDTF">2016-06-29T19:01:12Z</dcterms:created>
  <dcterms:modified xsi:type="dcterms:W3CDTF">2016-06-30T05:34:24Z</dcterms:modified>
</cp:coreProperties>
</file>